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83" r:id="rId2"/>
  </p:sldMasterIdLst>
  <p:notesMasterIdLst>
    <p:notesMasterId r:id="rId10"/>
  </p:notesMasterIdLst>
  <p:handoutMasterIdLst>
    <p:handoutMasterId r:id="rId11"/>
  </p:handoutMasterIdLst>
  <p:sldIdLst>
    <p:sldId id="322" r:id="rId3"/>
    <p:sldId id="438" r:id="rId4"/>
    <p:sldId id="450" r:id="rId5"/>
    <p:sldId id="451" r:id="rId6"/>
    <p:sldId id="452" r:id="rId7"/>
    <p:sldId id="453" r:id="rId8"/>
    <p:sldId id="454" r:id="rId9"/>
  </p:sldIdLst>
  <p:sldSz cx="9144000" cy="6858000" type="screen4x3"/>
  <p:notesSz cx="6997700" cy="928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Keet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000099"/>
    <a:srgbClr val="999999"/>
    <a:srgbClr val="643764"/>
    <a:srgbClr val="5A3C5A"/>
    <a:srgbClr val="FFCC81"/>
    <a:srgbClr val="788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1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buFontTx/>
              <a:buNone/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buFontTx/>
              <a:buNone/>
              <a:defRPr sz="900"/>
            </a:lvl1pPr>
          </a:lstStyle>
          <a:p>
            <a:pPr>
              <a:defRPr/>
            </a:pPr>
            <a:r>
              <a:rPr lang="en-GB"/>
              <a:t>VSL Confidential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buFontTx/>
              <a:buNone/>
              <a:defRPr sz="900"/>
            </a:lvl1pPr>
          </a:lstStyle>
          <a:p>
            <a:pPr>
              <a:defRPr/>
            </a:pPr>
            <a:fld id="{BAB09475-1397-4479-8DB5-9DAD8694F0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947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buFontTx/>
              <a:buNone/>
              <a:defRPr sz="10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buFontTx/>
              <a:buNone/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buFontTx/>
              <a:buNone/>
              <a:defRPr sz="900"/>
            </a:lvl1pPr>
          </a:lstStyle>
          <a:p>
            <a:pPr>
              <a:defRPr/>
            </a:pPr>
            <a:r>
              <a:rPr lang="en-GB"/>
              <a:t>VSL Confidential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buFontTx/>
              <a:buNone/>
              <a:defRPr sz="900"/>
            </a:lvl1pPr>
          </a:lstStyle>
          <a:p>
            <a:pPr>
              <a:defRPr/>
            </a:pPr>
            <a:fld id="{2E11E332-A8E6-4E76-99F3-7BE76D3C98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68133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29699" name="Zástupný symbol päty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VSL Confidential</a:t>
            </a:r>
          </a:p>
        </p:txBody>
      </p:sp>
      <p:sp>
        <p:nvSpPr>
          <p:cNvPr id="29700" name="Zástupný symbol čísla snímky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A372E9-7310-4DAA-8108-A1789AEE382C}" type="slidenum">
              <a:rPr lang="en-GB" smtClean="0"/>
              <a:pPr/>
              <a:t>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26135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31747" name="Zástupný symbol päty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VSL Confidential</a:t>
            </a:r>
          </a:p>
        </p:txBody>
      </p:sp>
      <p:sp>
        <p:nvSpPr>
          <p:cNvPr id="31748" name="Zástupný symbol čísla snímky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4B286-BE37-4208-9A79-61B6FD6D768F}" type="slidenum">
              <a:rPr lang="en-GB" smtClean="0"/>
              <a:pPr/>
              <a:t>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33489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35843" name="Zástupný symbol päty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VSL Confidential</a:t>
            </a:r>
          </a:p>
        </p:txBody>
      </p:sp>
      <p:sp>
        <p:nvSpPr>
          <p:cNvPr id="35844" name="Zástupný symbol čísla snímky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16039-11E6-4FC2-8A87-95D6FB9686E1}" type="slidenum">
              <a:rPr lang="en-GB" smtClean="0"/>
              <a:pPr/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76219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35843" name="Zástupný symbol päty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VSL Confidential</a:t>
            </a:r>
          </a:p>
        </p:txBody>
      </p:sp>
      <p:sp>
        <p:nvSpPr>
          <p:cNvPr id="35844" name="Zástupný symbol čísla snímky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16039-11E6-4FC2-8A87-95D6FB9686E1}" type="slidenum">
              <a:rPr lang="en-GB" smtClean="0"/>
              <a:pPr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69626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35843" name="Zástupný symbol päty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VSL Confidential</a:t>
            </a:r>
          </a:p>
        </p:txBody>
      </p:sp>
      <p:sp>
        <p:nvSpPr>
          <p:cNvPr id="35844" name="Zástupný symbol čísla snímky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16039-11E6-4FC2-8A87-95D6FB9686E1}" type="slidenum">
              <a:rPr lang="en-GB" smtClean="0"/>
              <a:pPr/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35059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35843" name="Zástupný symbol päty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VSL Confidential</a:t>
            </a:r>
          </a:p>
        </p:txBody>
      </p:sp>
      <p:sp>
        <p:nvSpPr>
          <p:cNvPr id="35844" name="Zástupný symbol čísla snímky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16039-11E6-4FC2-8A87-95D6FB9686E1}" type="slidenum">
              <a:rPr lang="en-GB" smtClean="0"/>
              <a:pPr/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79801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obrazu snímky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35843" name="Zástupný symbol päty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VSL Confidential</a:t>
            </a:r>
          </a:p>
        </p:txBody>
      </p:sp>
      <p:sp>
        <p:nvSpPr>
          <p:cNvPr id="35844" name="Zástupný symbol čísla snímky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16039-11E6-4FC2-8A87-95D6FB9686E1}" type="slidenum">
              <a:rPr lang="en-GB" smtClean="0"/>
              <a:pPr/>
              <a:t>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6781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5" name="Ová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425884"/>
            <a:ext cx="7406640" cy="1406197"/>
          </a:xfrm>
        </p:spPr>
        <p:txBody>
          <a:bodyPr anchor="b"/>
          <a:lstStyle>
            <a:lvl1pPr algn="l">
              <a:defRPr sz="4400"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6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5549BF-8782-46C7-9282-EC809A8F9945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7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VSL INTERNÉ | 2.4.2011</a:t>
            </a:r>
          </a:p>
        </p:txBody>
      </p:sp>
      <p:sp>
        <p:nvSpPr>
          <p:cNvPr id="8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69A03E-A346-4868-9D56-B173A155B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EF2BE8-C857-4294-A6E5-930162318AA4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VSL INTERNÉ | 2.4.2011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FEC7D3-37F3-475D-8FBD-803A53842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437882"/>
            <a:ext cx="1828800" cy="5688282"/>
          </a:xfrm>
        </p:spPr>
        <p:txBody>
          <a:bodyPr vert="eaVert"/>
          <a:lstStyle>
            <a:extLst/>
          </a:lstStyle>
          <a:p>
            <a:r>
              <a:rPr lang="sk-SK" dirty="0" smtClean="0"/>
              <a:t>Kliknite sem a upravte štýl predlohy nadpisov.</a:t>
            </a:r>
            <a:endParaRPr lang="en-US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437882"/>
            <a:ext cx="5562600" cy="5688283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923B26-CE4B-443C-AA49-77657761427B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VSL INTERNÉ | 2.4.2011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CF8DFA-2D52-4414-BD76-6CFA786D0A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96912-1DEE-4CFD-A94E-B1D17575F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2352-73A2-41C1-A622-CBB062F6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9E3DB-7E5E-4E38-B5CF-1B877210E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66B2B-072B-4138-B025-AE408222B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7FC88-F9D4-49C7-B0C5-22DD6DFF5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454B-DA96-4B1D-9C07-7C24EBFA5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C00F-4260-4E87-B861-342525634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400832"/>
            <a:ext cx="7498080" cy="1016805"/>
          </a:xfrm>
        </p:spPr>
        <p:txBody>
          <a:bodyPr/>
          <a:lstStyle>
            <a:lvl1pPr>
              <a:defRPr sz="3600"/>
            </a:lvl1pPr>
            <a:extLst/>
          </a:lstStyle>
          <a:p>
            <a:r>
              <a:rPr lang="sk-SK" dirty="0" smtClean="0"/>
              <a:t>Kliknite sem a upravte štýl predlohy nadpisov.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FBB266-B2B7-4164-987B-A601CCBCE917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VSL INTERNÉ | 2.4.2011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545530-2A37-4708-8036-6B7F9DC065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D4C6B-B6D7-454B-AF89-E197C5E29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11CE2-4498-4389-BB17-16A0072D8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F048-4B65-4A22-9BB1-A15516B60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2101-D14E-4922-883A-F599A77D2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5" name="Obdĺžni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6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7" name="Ová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pic>
        <p:nvPicPr>
          <p:cNvPr id="8" name="Obrázok 13" descr="VSL logo BW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00900" y="0"/>
            <a:ext cx="1943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9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D430C9-DB8B-4619-A21C-B987E4735E15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10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VSL INTERNÉ | 2.4.2011</a:t>
            </a:r>
          </a:p>
        </p:txBody>
      </p:sp>
      <p:sp>
        <p:nvSpPr>
          <p:cNvPr id="11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4B8A71-90FC-4836-B048-E573F9260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437882"/>
            <a:ext cx="7498080" cy="979438"/>
          </a:xfrm>
        </p:spPr>
        <p:txBody>
          <a:bodyPr/>
          <a:lstStyle>
            <a:extLst/>
          </a:lstStyle>
          <a:p>
            <a:r>
              <a:rPr lang="sk-SK" dirty="0" smtClean="0"/>
              <a:t>Kliknite sem a upravte štýl predlohy nadpisov.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6AE34A-CFE1-4C3C-AF6D-A6190E42C298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VSL INTERNÉ | 2.4.2011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5B7C47-55FA-4712-BEFF-02CB37409E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421438"/>
            <a:ext cx="31400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744E29-A387-431C-867E-4C3137B97266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9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VSL INTERNÉ | 2.4.2011</a:t>
            </a:r>
          </a:p>
        </p:txBody>
      </p:sp>
      <p:sp>
        <p:nvSpPr>
          <p:cNvPr id="10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F084D7-04DD-411F-99C5-BF2D1BC4C2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437882"/>
            <a:ext cx="7498080" cy="979438"/>
          </a:xfrm>
        </p:spPr>
        <p:txBody>
          <a:bodyPr/>
          <a:lstStyle>
            <a:extLst/>
          </a:lstStyle>
          <a:p>
            <a:r>
              <a:rPr lang="sk-SK" dirty="0" smtClean="0"/>
              <a:t>Kliknite sem a upravte štýl predlohy nadpisov.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5ABD24-58C3-4434-A1B7-1C02B4981354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VSL INTERNÉ | 2.4.2011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DE2239-D151-4F6B-B430-3215DA2D46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láč 15"/>
          <p:cNvSpPr/>
          <p:nvPr userDrawn="1"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3" name="Ovál 16"/>
          <p:cNvSpPr/>
          <p:nvPr userDrawn="1"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4" name="Prstenec 17"/>
          <p:cNvSpPr/>
          <p:nvPr userDrawn="1"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7" name="Ovál 9"/>
          <p:cNvSpPr/>
          <p:nvPr userDrawn="1"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8" name="Ovál 10"/>
          <p:cNvSpPr/>
          <p:nvPr userDrawn="1"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pic>
        <p:nvPicPr>
          <p:cNvPr id="9" name="Obrázok 11" descr="VSL logo BW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00900" y="0"/>
            <a:ext cx="1943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4608A-6013-48A7-89B6-C66E5FEED357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11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VSL INTERNÉ | 2.4.2011</a:t>
            </a:r>
          </a:p>
        </p:txBody>
      </p:sp>
      <p:sp>
        <p:nvSpPr>
          <p:cNvPr id="12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9D4897-5B97-467A-9361-3E45FE7EB3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1438"/>
            <a:ext cx="31400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362924-5037-43F9-B154-39A30A6CD0FC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7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VSL INTERNÉ | 2.4.2011</a:t>
            </a:r>
          </a:p>
        </p:txBody>
      </p:sp>
      <p:sp>
        <p:nvSpPr>
          <p:cNvPr id="8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CE0C12-855C-4756-BA54-9DEBC11D5C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roce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7" name="Vývojový diagram: proce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 dirty="0"/>
          </a:p>
        </p:txBody>
      </p:sp>
      <p:pic>
        <p:nvPicPr>
          <p:cNvPr id="8" name="Obrázok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1438"/>
            <a:ext cx="31400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/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D186BF-06D7-480C-9622-615A56177BF2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VSL INTERNÉ | 2.4.2011</a:t>
            </a:r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A5BA8-BC48-4D45-9B61-9ABDE537A5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8" name="Ová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12" name="Obdĺžni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100" y="412750"/>
            <a:ext cx="7499350" cy="1004888"/>
          </a:xfrm>
          <a:prstGeom prst="rect">
            <a:avLst/>
          </a:prstGeom>
        </p:spPr>
        <p:txBody>
          <a:bodyPr anchor="ctr">
            <a:noAutofit/>
          </a:bodyPr>
          <a:lstStyle>
            <a:extLst/>
          </a:lstStyle>
          <a:p>
            <a:r>
              <a:rPr lang="sk-SK" dirty="0" smtClean="0"/>
              <a:t>Kliknite sem a upravte štýl predlohy nadpisov.</a:t>
            </a:r>
            <a:endParaRPr lang="en-US" dirty="0"/>
          </a:p>
        </p:txBody>
      </p:sp>
      <p:sp>
        <p:nvSpPr>
          <p:cNvPr id="1033" name="Zástupný symbol tex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buFont typeface="Wingdings" pitchFamily="2" charset="2"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E7533000-B688-43AA-B230-30903E425F5A}" type="datetime1">
              <a:rPr lang="en-US"/>
              <a:pPr>
                <a:defRPr/>
              </a:pPr>
              <a:t>12/1/2015</a:t>
            </a:fld>
            <a:endParaRPr lang="en-US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buFont typeface="Wingdings" pitchFamily="2" charset="2"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GB"/>
              <a:t>VSL INTERNÉ | 2.4.2011</a:t>
            </a:r>
            <a:endParaRPr lang="en-GB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buFont typeface="Wingdings" pitchFamily="2" charset="2"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A118ED4-5170-403A-ACBF-87472DB72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Obdĺžni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17" name="Ovál 16"/>
          <p:cNvSpPr/>
          <p:nvPr userDrawn="1"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18" name="Ovál 17"/>
          <p:cNvSpPr/>
          <p:nvPr userDrawn="1"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buFont typeface="Wingdings" pitchFamily="2" charset="2"/>
              <a:buNone/>
              <a:defRPr/>
            </a:pPr>
            <a:endParaRPr lang="en-US"/>
          </a:p>
        </p:txBody>
      </p:sp>
      <p:pic>
        <p:nvPicPr>
          <p:cNvPr id="1042" name="Obrázok 19" descr="VSL logo BW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200900" y="0"/>
            <a:ext cx="1943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Rovná spojnica 15"/>
          <p:cNvCxnSpPr/>
          <p:nvPr userDrawn="1"/>
        </p:nvCxnSpPr>
        <p:spPr>
          <a:xfrm>
            <a:off x="1131888" y="425450"/>
            <a:ext cx="6103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3315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 typeface="Wingdings" pitchFamily="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EA5D4A-D476-4F6D-93E1-298E8118FD10}" type="datetimeFigureOut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 typeface="Wingdings" pitchFamily="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 typeface="Wingdings" pitchFamily="2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357C31-BD90-45EF-88A7-87E9001A9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718" r:id="rId8"/>
    <p:sldLayoutId id="2147483699" r:id="rId9"/>
    <p:sldLayoutId id="2147483698" r:id="rId10"/>
    <p:sldLayoutId id="2147483697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41400" y="2082800"/>
            <a:ext cx="8636000" cy="1498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VSL Software,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a.s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Profil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spolo</a:t>
            </a:r>
            <a:r>
              <a:rPr lang="sk-SK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čnosti</a:t>
            </a:r>
            <a:endParaRPr lang="en-GB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41400" y="5845175"/>
            <a:ext cx="1866392" cy="765175"/>
          </a:xfrm>
        </p:spPr>
        <p:txBody>
          <a:bodyPr/>
          <a:lstStyle/>
          <a:p>
            <a:pPr marL="26988" eaLnBrk="1" hangingPunct="1"/>
            <a:endParaRPr lang="en-GB" sz="1600" b="1" dirty="0" smtClean="0">
              <a:solidFill>
                <a:schemeClr val="tx1"/>
              </a:solidFill>
            </a:endParaRPr>
          </a:p>
          <a:p>
            <a:pPr marL="26988" eaLnBrk="1" hangingPunct="1"/>
            <a:r>
              <a:rPr lang="sk-SK" sz="1600" b="1" dirty="0" smtClean="0">
                <a:solidFill>
                  <a:schemeClr val="tx1"/>
                </a:solidFill>
              </a:rPr>
              <a:t>November 2015</a:t>
            </a:r>
          </a:p>
          <a:p>
            <a:pPr marL="26988" eaLnBrk="1" hangingPunct="1"/>
            <a:endParaRPr lang="sk-SK" sz="1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400050"/>
            <a:ext cx="7499350" cy="1017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2">
                    <a:satMod val="130000"/>
                  </a:schemeClr>
                </a:solidFill>
              </a:rPr>
              <a:t>Z histórie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2" name="Zástupný symbol obsahu 20"/>
          <p:cNvSpPr>
            <a:spLocks noGrp="1"/>
          </p:cNvSpPr>
          <p:nvPr>
            <p:ph idx="1"/>
          </p:nvPr>
        </p:nvSpPr>
        <p:spPr>
          <a:xfrm>
            <a:off x="1435100" y="1245108"/>
            <a:ext cx="7499350" cy="5173980"/>
          </a:xfrm>
        </p:spPr>
        <p:txBody>
          <a:bodyPr/>
          <a:lstStyle/>
          <a:p>
            <a:r>
              <a:rPr lang="sk-SK" sz="1400" dirty="0"/>
              <a:t>V roku 1994 vznikla spoločnosť V.S.L. s.r.o. odčlenením IT sekcie spoločnosti Východoslovenská leasingová, a.s., Košice. Pri tomto osamostatnení sa novovzniknutá spoločnosť rozhodla v názve ponechať zaužívanú skratku</a:t>
            </a:r>
            <a:r>
              <a:rPr lang="sk-SK" sz="1400" i="1" dirty="0"/>
              <a:t>, </a:t>
            </a:r>
            <a:r>
              <a:rPr lang="sk-SK" sz="1400" dirty="0"/>
              <a:t>čo vysvetľuje kombináciu troch písmen dodnes používanú v názve spoločnosti.</a:t>
            </a:r>
          </a:p>
          <a:p>
            <a:r>
              <a:rPr lang="sk-SK" sz="1400" dirty="0"/>
              <a:t> </a:t>
            </a:r>
            <a:r>
              <a:rPr lang="sk-SK" sz="1400" dirty="0" smtClean="0"/>
              <a:t>V </a:t>
            </a:r>
            <a:r>
              <a:rPr lang="sk-SK" sz="1400" dirty="0"/>
              <a:t>období rokov 1994 až 1998 sa spoločnosť etablovala na trhu a postupne sa stabilizovalo vývojové jadro spoločnosti. Účasťou na projektoch v štátnej správe sa začala dlhoročná spolupráca so spoločnosťou Novitech, a.s..</a:t>
            </a:r>
          </a:p>
          <a:p>
            <a:r>
              <a:rPr lang="sk-SK" sz="1400" dirty="0"/>
              <a:t> </a:t>
            </a:r>
            <a:r>
              <a:rPr lang="sk-SK" sz="1400" dirty="0" smtClean="0"/>
              <a:t>V </a:t>
            </a:r>
            <a:r>
              <a:rPr lang="sk-SK" sz="1400" dirty="0"/>
              <a:t>roku 1998 sa spoločnosť reštrukturalizovala a došlo k zmene obchodného názvu na VSL Software spol. s r.o. V tomto roku začala dlhodobá spolupráca s prvým kľúčovým integrátorom – s IBM Slovensko.</a:t>
            </a:r>
          </a:p>
          <a:p>
            <a:r>
              <a:rPr lang="sk-SK" sz="1400" dirty="0" smtClean="0"/>
              <a:t>Obdobie </a:t>
            </a:r>
            <a:r>
              <a:rPr lang="sk-SK" sz="1400" dirty="0"/>
              <a:t>od roku 1998 až po súčasnosť je pre spoločnosť charakteristické postupným rastom obratu, výnosov aj počtu zamestnancov. Postupne došlo k rozšíreniu pôsobnosti spoločnosti na priemyselnú, obchodnú a finančnú oblasť trhu. V tomto období sa uzatvorili dohody o spolupráci s významnými IT spoločnosťami na slovenskom trhu</a:t>
            </a:r>
            <a:r>
              <a:rPr lang="sk-SK" sz="1400" dirty="0" smtClean="0"/>
              <a:t>. V súčasnosti má spoločnosť cca 80 zamestnancov.</a:t>
            </a:r>
            <a:endParaRPr lang="sk-SK" sz="1400" dirty="0"/>
          </a:p>
          <a:p>
            <a:r>
              <a:rPr lang="sk-SK" sz="1400" dirty="0" smtClean="0"/>
              <a:t>K </a:t>
            </a:r>
            <a:r>
              <a:rPr lang="sk-SK" sz="1400" dirty="0"/>
              <a:t>1.1.2006 sa spoločnosť transformovala na akciovú spoločnosť</a:t>
            </a:r>
            <a:r>
              <a:rPr lang="sk-SK" sz="1400" dirty="0" smtClean="0"/>
              <a:t>.</a:t>
            </a:r>
          </a:p>
          <a:p>
            <a:r>
              <a:rPr lang="sk-SK" sz="1400" dirty="0" smtClean="0"/>
              <a:t>Medzi </a:t>
            </a:r>
            <a:r>
              <a:rPr lang="sk-SK" sz="1400" dirty="0"/>
              <a:t>klientov spoločnosti patria významné domáce i zahraničné spoločnosti a inštitúcie. Spolupracuje s kľúčovými systémovými integrátormi na slovenskom i medzinárodnom trhu, má uzavreté partnerské zmluvy o spolupráci s dominantnými spoločnosťami na slovenskom trhu ako sú IBM Slovensko, ORACLE Slovensko, HP Slovensko, SAP </a:t>
            </a:r>
            <a:r>
              <a:rPr lang="sk-SK" sz="1400" dirty="0" smtClean="0"/>
              <a:t>Slovensko </a:t>
            </a:r>
            <a:r>
              <a:rPr lang="sk-SK" sz="1400" dirty="0"/>
              <a:t>a ďalší</a:t>
            </a:r>
            <a:r>
              <a:rPr lang="sk-SK" sz="1400" dirty="0" smtClean="0"/>
              <a:t>.</a:t>
            </a:r>
          </a:p>
          <a:p>
            <a:r>
              <a:rPr lang="sk-SK" sz="1400" dirty="0" smtClean="0"/>
              <a:t>Spoločnosť je certifikovaná na ISO 9001 a ISO 27001</a:t>
            </a:r>
            <a:endParaRPr lang="sk-SK" sz="1400" dirty="0"/>
          </a:p>
        </p:txBody>
      </p:sp>
      <p:sp>
        <p:nvSpPr>
          <p:cNvPr id="30723" name="Zástupný symbol päty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B5A788"/>
              </a:solidFill>
            </a:endParaRPr>
          </a:p>
        </p:txBody>
      </p:sp>
      <p:sp>
        <p:nvSpPr>
          <p:cNvPr id="1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24360-67F3-4362-8083-BD6182BEB055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438150"/>
            <a:ext cx="7499350" cy="9794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Technológie</a:t>
            </a:r>
          </a:p>
        </p:txBody>
      </p:sp>
      <p:sp>
        <p:nvSpPr>
          <p:cNvPr id="34818" name="Zástupný symbol päty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B5A788"/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E04E2-C538-4E9C-BA62-572BDD32769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34820" name="Zástupný symbol obsahu 20"/>
          <p:cNvSpPr>
            <a:spLocks/>
          </p:cNvSpPr>
          <p:nvPr/>
        </p:nvSpPr>
        <p:spPr bwMode="auto">
          <a:xfrm>
            <a:off x="1515491" y="150495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Implementácia riešení core systémov zákazníkov - súčasná technologická platforma je založená na objektovo-orientovanej analýze (postavenej na UML modelovaní) a implementácii v java/J2EE (v minulosti sme získali bohaté skúsenosti s implementáciou v C++) na rôznych platformách (AIX, HP-UX, Linux, MS-Windows) a RDBMS (Oracle, Informix, DB2, MySQL)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Implementácia DWH a MIS – vlastná metodika implementácie DWH s podporou monitorovacích a realizačných nástrojov. Využitie open source nástrojov pre implementáciu BI (napr. JasperSoft, Spago BI) a orientácia v komerčných produktoch napr. IBM Cognos, Oracle BI a pod.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Implementácia intranetových riešení s podporou tenkého klienta, základných kolaboratívnych riešení, podporou DMS a CMS s dynamickými metadátami, ktoré umožňujú vytváranie špecifických typov objektov podľa potrieb a požiadaviek zákazníkov, to všetko vo vlastnej implementácii s podporou štandardov tak, aby riešenie pre konkrétneho zákazníka mohlo byť dodané ako cloud-ready riešenie s možnosťou použitia technologických komponentov podľa potrieb a požiadaviek zákazníka (vybraný WEB aplikačný server, vybraný RDBMS, mail server, komunikačný server a pod.).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438150"/>
            <a:ext cx="7499350" cy="9794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Skúsenosti a znalosti našich zamestnancov</a:t>
            </a:r>
          </a:p>
        </p:txBody>
      </p:sp>
      <p:sp>
        <p:nvSpPr>
          <p:cNvPr id="34818" name="Zástupný symbol päty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B5A788"/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E04E2-C538-4E9C-BA62-572BDD32769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34820" name="Zástupný symbol obsahu 20"/>
          <p:cNvSpPr>
            <a:spLocks/>
          </p:cNvSpPr>
          <p:nvPr/>
        </p:nvSpPr>
        <p:spPr bwMode="auto">
          <a:xfrm>
            <a:off x="1515491" y="150495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 smtClean="0">
                <a:latin typeface="+mn-lt"/>
                <a:cs typeface="+mn-cs"/>
              </a:rPr>
              <a:t>objektovo-orientovaná </a:t>
            </a:r>
            <a:r>
              <a:rPr lang="sk-SK" sz="1400" dirty="0">
                <a:latin typeface="+mn-lt"/>
                <a:cs typeface="+mn-cs"/>
              </a:rPr>
              <a:t>analýza a návrh využitím UML (používame CASE nástroje Rational Rose a Enterprise Architect, s rozšíreniami – add-in – ktoré sme sami implementovali);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java a C++ programovacie jazyky;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vývoj distribuovaných informačných systémov s využitím J2EE, CORBA, SOAP (WSDL), MOM;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implementácia používateľského rozhrania (GUI) vo webových technológiách;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relačné databázové systémy (Oracle, DB2, Informix, MySQL);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web aplikačné servre (IBM WebSphere, Tomcat, SAP NetWeaver, Oracle Internet AS);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budovanie dátových skladov, reportovanie, manažérske informačné systémy (využitie open source technológií pre BI riešenia – JasperSoft BI, Spago BI ako aj orientácia v komerčných produktoch ako Cognos od IBM alebo ORACLE BI a pod.);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implementácia intranetových portálov s podporou vlastného vyskladania obsahu, podpora kolaboratívnej práce, komplexne vyriešenou problematikou autorizácia a autentikácie s vyspelou podporou riešenia prístupov na funkcie a dáta, vyspelým systémom pre správu dokumentov s podporou full-text-search a dynamického vytvárania špecifických typov objektov, podporou kolaboratívnej práce, to všetko s podporou tenkého klienta, t.j. všetky aplikácie bežiace v internetovom prehliadači.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 smtClean="0">
                <a:latin typeface="+mn-lt"/>
                <a:cs typeface="+mn-cs"/>
              </a:rPr>
              <a:t>integrácia </a:t>
            </a:r>
            <a:r>
              <a:rPr lang="sk-SK" sz="1400" dirty="0">
                <a:latin typeface="+mn-lt"/>
                <a:cs typeface="+mn-cs"/>
              </a:rPr>
              <a:t>s riešeniami tretích strán (napr. po technologickej linke - SAP R/3, po obsahovej linke - inštitúcie verejnej správy – poisťovne, REGOB, Živnostenský register a pod</a:t>
            </a:r>
            <a:r>
              <a:rPr lang="sk-SK" sz="1400" dirty="0" smtClean="0">
                <a:latin typeface="+mn-lt"/>
                <a:cs typeface="+mn-cs"/>
              </a:rPr>
              <a:t>.)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p</a:t>
            </a:r>
            <a:r>
              <a:rPr lang="sk-SK" sz="1400" dirty="0" smtClean="0">
                <a:latin typeface="+mn-lt"/>
                <a:cs typeface="+mn-cs"/>
              </a:rPr>
              <a:t>rojektové riadenie a manažment (PRINCE 2 a pod.)</a:t>
            </a:r>
            <a:endParaRPr lang="sk-SK" sz="1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3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538734"/>
            <a:ext cx="7499350" cy="9794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Čo ponúkame (zákazníkom, partnerom ale aj zamestnancom...)</a:t>
            </a:r>
          </a:p>
        </p:txBody>
      </p:sp>
      <p:sp>
        <p:nvSpPr>
          <p:cNvPr id="34818" name="Zástupný symbol päty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B5A788"/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E04E2-C538-4E9C-BA62-572BDD32769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34820" name="Zástupný symbol obsahu 20"/>
          <p:cNvSpPr>
            <a:spLocks/>
          </p:cNvSpPr>
          <p:nvPr/>
        </p:nvSpPr>
        <p:spPr bwMode="auto">
          <a:xfrm>
            <a:off x="1515491" y="159639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Vývoj core systémov na mieru podľa požiadaviek zákazníka v moderných technológiách založených na SOA architektúre s podporou tenkého klienta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Implementácia DWH a MIS riešení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Integrácia na báze implementácie intranetových portálových riešení s podporou kolaboratívnej práce, tvorby vlastného obsahu a systému pre správu dokumentov (tzv. Private cloud riešenia s možnosťami rozšírení o špecifické požiadavky zákazníkov)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Konzultačné služby v oblasti zdravotníctva, dopravy, daní a pod.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>
                <a:latin typeface="+mn-lt"/>
                <a:cs typeface="+mn-cs"/>
              </a:rPr>
              <a:t>Implementácia tzv. individuálneho účtu alebo „účtovné saldokonto klienta“ – disponujeme unikátnym riešením postaveným na implementovaní účtovného saldokonta klientov ako vedľajšej účtovnej knihy – riešenie využiteľné všade tam, kde je potrebné spracovať saldokontá veľkého počtu klientov (napr. dane – či už na úrovni štátu alebo samosprávy, zdravotné poisťovne, sociálne poisťovne, telco spoločnosti, komerčné poisťovne, utilitné spoločnosti a pod. </a:t>
            </a:r>
            <a:endParaRPr lang="sk-SK" sz="1400" dirty="0" smtClean="0">
              <a:latin typeface="+mn-lt"/>
              <a:cs typeface="+mn-cs"/>
            </a:endParaRP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 smtClean="0">
                <a:latin typeface="+mn-lt"/>
                <a:cs typeface="+mn-cs"/>
              </a:rPr>
              <a:t>Výskum </a:t>
            </a:r>
            <a:r>
              <a:rPr lang="sk-SK" sz="1400" dirty="0">
                <a:latin typeface="+mn-lt"/>
                <a:cs typeface="+mn-cs"/>
              </a:rPr>
              <a:t>a vývoj v oblasti inovatívnych riešení v IT – naša spoločnosť sa dolhodobo venuje výskumu v oblasti informačných technológií, vďaka čomu sa snažíme byť neustále o krok pred konkurenciou vo využití najnovších technológií a hlavne ich implementácii (napr. sme ako prví – v spolupráci s IBM – implementovali riešenie pre zákazníka postavené na middleware CORBA na Slovensku, ako prví sme – opäť spolu s IBM - na Slovensku implementovali plne centralizované riešenie core systému založené na podpore tenkého klienta – t.j. kompletný core systém zákazníka bežal v prostredí internetového prehliadača) a pod.</a:t>
            </a:r>
          </a:p>
        </p:txBody>
      </p:sp>
    </p:spTree>
    <p:extLst>
      <p:ext uri="{BB962C8B-B14F-4D97-AF65-F5344CB8AC3E}">
        <p14:creationId xmlns:p14="http://schemas.microsoft.com/office/powerpoint/2010/main" val="219982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483870"/>
            <a:ext cx="7499350" cy="9794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Výskum a vývoj</a:t>
            </a:r>
          </a:p>
        </p:txBody>
      </p:sp>
      <p:sp>
        <p:nvSpPr>
          <p:cNvPr id="34818" name="Zástupný symbol päty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B5A788"/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E04E2-C538-4E9C-BA62-572BDD32769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34820" name="Zástupný symbol obsahu 20"/>
          <p:cNvSpPr>
            <a:spLocks/>
          </p:cNvSpPr>
          <p:nvPr/>
        </p:nvSpPr>
        <p:spPr bwMode="auto">
          <a:xfrm>
            <a:off x="1515491" y="150495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 smtClean="0">
                <a:latin typeface="+mn-lt"/>
                <a:cs typeface="+mn-cs"/>
              </a:rPr>
              <a:t>Výskum </a:t>
            </a:r>
            <a:r>
              <a:rPr lang="sk-SK" sz="1400" dirty="0">
                <a:latin typeface="+mn-lt"/>
                <a:cs typeface="+mn-cs"/>
              </a:rPr>
              <a:t>a vývoj v oblasti inovatívnych riešení v IT – naša spoločnosť sa dolhodobo venuje výskumu v oblasti informačných technológií, vďaka čomu sa snažíme byť neustále o krok pred konkurenciou vo využití najnovších technológií a hlavne ich implementácii (napr. sme ako prví – v spolupráci s IBM – implementovali riešenie pre zákazníka postavené na middleware CORBA na Slovensku, ako prví sme – opäť spolu s IBM - na Slovensku implementovali plne centralizované riešenie core systému založené na podpore tenkého klienta – t.j. kompletný core systém zákazníka bežal v prostredí internetového prehliadača) a pod</a:t>
            </a:r>
            <a:r>
              <a:rPr lang="sk-SK" sz="1400" dirty="0" smtClean="0">
                <a:latin typeface="+mn-lt"/>
                <a:cs typeface="+mn-cs"/>
              </a:rPr>
              <a:t>.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 smtClean="0">
                <a:latin typeface="+mn-lt"/>
                <a:cs typeface="+mn-cs"/>
              </a:rPr>
              <a:t>V roku 2012 sme v spolupráci s UPJŠ otvorili spoločný výskumno-vývojový projekt CeZIS, ktoré základné ciele boli definované nasledovne: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400" dirty="0">
                <a:latin typeface="+mn-lt"/>
                <a:cs typeface="+mn-cs"/>
              </a:rPr>
              <a:t>Vybudovanie </a:t>
            </a:r>
            <a:r>
              <a:rPr lang="sk-SK" sz="1400" dirty="0" smtClean="0">
                <a:latin typeface="+mn-lt"/>
                <a:cs typeface="+mn-cs"/>
              </a:rPr>
              <a:t>spoločného výskumno-vývojového centra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1400" dirty="0" smtClean="0">
                <a:latin typeface="+mn-lt"/>
                <a:cs typeface="+mn-cs"/>
              </a:rPr>
              <a:t>Realizácia </a:t>
            </a:r>
            <a:r>
              <a:rPr lang="sk-SK" sz="1400" dirty="0">
                <a:latin typeface="+mn-lt"/>
                <a:cs typeface="+mn-cs"/>
              </a:rPr>
              <a:t>priemyselného </a:t>
            </a:r>
            <a:r>
              <a:rPr lang="sk-SK" sz="1400" dirty="0" smtClean="0">
                <a:latin typeface="+mn-lt"/>
                <a:cs typeface="+mn-cs"/>
              </a:rPr>
              <a:t>výskumu </a:t>
            </a:r>
            <a:r>
              <a:rPr lang="sk-SK" sz="1400" dirty="0">
                <a:latin typeface="+mn-lt"/>
                <a:cs typeface="+mn-cs"/>
              </a:rPr>
              <a:t>v </a:t>
            </a:r>
            <a:r>
              <a:rPr lang="sk-SK" sz="1400" dirty="0" smtClean="0">
                <a:latin typeface="+mn-lt"/>
                <a:cs typeface="+mn-cs"/>
              </a:rPr>
              <a:t>oblasti informačných </a:t>
            </a:r>
            <a:r>
              <a:rPr lang="sk-SK" sz="1400" dirty="0">
                <a:latin typeface="+mn-lt"/>
                <a:cs typeface="+mn-cs"/>
              </a:rPr>
              <a:t>a </a:t>
            </a:r>
            <a:r>
              <a:rPr lang="sk-SK" sz="1400" dirty="0" smtClean="0">
                <a:latin typeface="+mn-lt"/>
                <a:cs typeface="+mn-cs"/>
              </a:rPr>
              <a:t>znalostných systémov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sz="1400" dirty="0">
                <a:latin typeface="+mn-lt"/>
                <a:cs typeface="+mn-cs"/>
              </a:rPr>
              <a:t>Priemyselný výskum v oblasti metodológii vývoja </a:t>
            </a:r>
            <a:r>
              <a:rPr lang="sk-SK" sz="1400" dirty="0" smtClean="0">
                <a:latin typeface="+mn-lt"/>
                <a:cs typeface="+mn-cs"/>
              </a:rPr>
              <a:t>software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sz="1400" dirty="0">
                <a:latin typeface="+mn-lt"/>
                <a:cs typeface="+mn-cs"/>
              </a:rPr>
              <a:t>Priemyselný výskum v oblasti hlbkovej analýzy dát a </a:t>
            </a:r>
            <a:r>
              <a:rPr lang="sk-SK" sz="1400" dirty="0" smtClean="0">
                <a:latin typeface="+mn-lt"/>
                <a:cs typeface="+mn-cs"/>
              </a:rPr>
              <a:t>business intelligence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sz="1400" dirty="0">
                <a:latin typeface="+mn-lt"/>
                <a:cs typeface="+mn-cs"/>
              </a:rPr>
              <a:t>Priemyselný výskum v oblasti aktualizácie a prezentovania </a:t>
            </a:r>
            <a:r>
              <a:rPr lang="sk-SK" sz="1400" dirty="0" smtClean="0">
                <a:latin typeface="+mn-lt"/>
                <a:cs typeface="+mn-cs"/>
              </a:rPr>
              <a:t>znalostí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400" dirty="0"/>
              <a:t>Ďalšie formy spolupráce a prenosu </a:t>
            </a:r>
            <a:r>
              <a:rPr lang="pl-PL" sz="1400" dirty="0" smtClean="0"/>
              <a:t>poznatkov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 smtClean="0">
                <a:latin typeface="+mn-lt"/>
                <a:cs typeface="+mn-cs"/>
              </a:rPr>
              <a:t>Súčasťou projektu CeZIS bolo založenie výskumno-vývojového centra CeZIS, na báze ktorého výskum a vývoj pokračujú aj po skončení primárneho projektu. V súčasnosti rozvíjanou a skúmanou témou je Hĺbková analýza dát a Data mining, kde ľudia vzdelaní v matematických vedách, špeciálne štatistike, majú dvere otvorené dokorán.</a:t>
            </a:r>
            <a:endParaRPr lang="sk-SK" sz="1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7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483870"/>
            <a:ext cx="7499350" cy="9794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sk-S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Referencie</a:t>
            </a:r>
          </a:p>
        </p:txBody>
      </p:sp>
      <p:sp>
        <p:nvSpPr>
          <p:cNvPr id="34818" name="Zástupný symbol päty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B5A788"/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E04E2-C538-4E9C-BA62-572BDD32769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34820" name="Zástupný symbol obsahu 20"/>
          <p:cNvSpPr>
            <a:spLocks/>
          </p:cNvSpPr>
          <p:nvPr/>
        </p:nvSpPr>
        <p:spPr bwMode="auto">
          <a:xfrm>
            <a:off x="1515491" y="150495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Komplexný informačný systém pre Dôvera ZP, a.s</a:t>
            </a:r>
            <a:r>
              <a:rPr lang="sk-SK" sz="1400" dirty="0" smtClean="0"/>
              <a:t>.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Zdravotnícky poisťovací informačný systém pre VšZP, a.s.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Informačný systém prevádzky pre ZSSK Cargo</a:t>
            </a:r>
          </a:p>
          <a:p>
            <a:pPr marL="365125" lvl="1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Centrálny účtovný systém pre Železiarne Podbrezová, a.s., Žďárské Strojírny, a.s.</a:t>
            </a:r>
          </a:p>
          <a:p>
            <a:pPr marL="365125" lvl="1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EDMS pre U.S. Steel Košice s.r.o.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Systém pre podporu vedeckého výskumu v elektronickej forme (SPVV)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Realizácia komponentov: Banka úloh, Správa používateľov, Centrum výkazov a štatistík, Intranetová portál a Centrálna správa číselníkov vrámci projektu eTEST pre NÚCEM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Národná implementácia systému VIES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Integrovaný informačný systém pre Prvú Penzijnú, s.s. a.s.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Systémy Reporter, WebDIS pre Daňové riaditeľstvo SR 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Dátový sklad pre Ministerstvo financií SR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RAPP/SM - nadstavba nad logistickým systémom G.O.L.D. 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SCS - plánovací systém zmien pokladníkov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k-SK" sz="1400" dirty="0"/>
              <a:t>Komponenty riešenia vrámci projektu NSDI (v súčasnosti v odovzdávacej fáze)</a:t>
            </a:r>
          </a:p>
          <a:p>
            <a:pPr marL="365125" lvl="0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22292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VSL template 2 GREY</Template>
  <TotalTime>4589</TotalTime>
  <Words>290</Words>
  <Application>Microsoft Office PowerPoint</Application>
  <PresentationFormat>Prezentácia na obrazovke (4:3)</PresentationFormat>
  <Paragraphs>78</Paragraphs>
  <Slides>7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7</vt:i4>
      </vt:variant>
    </vt:vector>
  </HeadingPairs>
  <TitlesOfParts>
    <vt:vector size="15" baseType="lpstr">
      <vt:lpstr>Arial</vt:lpstr>
      <vt:lpstr>Calibri</vt:lpstr>
      <vt:lpstr>Gill Sans MT</vt:lpstr>
      <vt:lpstr>Verdana</vt:lpstr>
      <vt:lpstr>Wingdings</vt:lpstr>
      <vt:lpstr>Wingdings 2</vt:lpstr>
      <vt:lpstr>Slnovrat</vt:lpstr>
      <vt:lpstr>Vlastný návrh</vt:lpstr>
      <vt:lpstr>VSL Software, a.s.   Profil spoločnosti</vt:lpstr>
      <vt:lpstr>Z histórie</vt:lpstr>
      <vt:lpstr>Technológie</vt:lpstr>
      <vt:lpstr>Skúsenosti a znalosti našich zamestnancov</vt:lpstr>
      <vt:lpstr>Čo ponúkame (zákazníkom, partnerom ale aj zamestnancom...)</vt:lpstr>
      <vt:lpstr>Výskum a vývoj</vt:lpstr>
      <vt:lpstr>Referencie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document title is Arial, 32-point bold. IBM standard is blue, but black can be used</dc:title>
  <dc:creator>Ivo Kovačič</dc:creator>
  <cp:lastModifiedBy>Sekretariat</cp:lastModifiedBy>
  <cp:revision>156</cp:revision>
  <dcterms:created xsi:type="dcterms:W3CDTF">2009-10-31T13:51:40Z</dcterms:created>
  <dcterms:modified xsi:type="dcterms:W3CDTF">2015-12-01T16:09:56Z</dcterms:modified>
</cp:coreProperties>
</file>